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D74EB0-F3B9-4CEE-A2B5-1355E0ACDF63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53797D-EAB0-4FA8-874B-0845C6169A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555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3797D-EAB0-4FA8-874B-0845C6169A4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357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4A608-5D00-4FFE-B692-A34E11709442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C1743-6594-4506-A307-0EB241F6C0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4A608-5D00-4FFE-B692-A34E11709442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C1743-6594-4506-A307-0EB241F6C0A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4A608-5D00-4FFE-B692-A34E11709442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C1743-6594-4506-A307-0EB241F6C0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4A608-5D00-4FFE-B692-A34E11709442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C1743-6594-4506-A307-0EB241F6C0A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4A608-5D00-4FFE-B692-A34E11709442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C1743-6594-4506-A307-0EB241F6C0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4A608-5D00-4FFE-B692-A34E11709442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C1743-6594-4506-A307-0EB241F6C0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4A608-5D00-4FFE-B692-A34E11709442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C1743-6594-4506-A307-0EB241F6C0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4A608-5D00-4FFE-B692-A34E11709442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C1743-6594-4506-A307-0EB241F6C0A1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4A608-5D00-4FFE-B692-A34E11709442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C1743-6594-4506-A307-0EB241F6C0A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4A608-5D00-4FFE-B692-A34E11709442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C1743-6594-4506-A307-0EB241F6C0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4A608-5D00-4FFE-B692-A34E11709442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C1743-6594-4506-A307-0EB241F6C0A1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F34A608-5D00-4FFE-B692-A34E11709442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18C1743-6594-4506-A307-0EB241F6C0A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2331690"/>
          </a:xfrm>
        </p:spPr>
        <p:txBody>
          <a:bodyPr>
            <a:normAutofit fontScale="90000"/>
          </a:bodyPr>
          <a:lstStyle/>
          <a:p>
            <a:r>
              <a:rPr lang="kk-KZ" b="1" i="1" dirty="0" smtClean="0">
                <a:latin typeface="KZ Times New Roman" panose="02020603050405020304" pitchFamily="18" charset="0"/>
              </a:rPr>
              <a:t/>
            </a:r>
            <a:br>
              <a:rPr lang="kk-KZ" b="1" i="1" dirty="0" smtClean="0">
                <a:latin typeface="KZ Times New Roman" panose="02020603050405020304" pitchFamily="18" charset="0"/>
              </a:rPr>
            </a:br>
            <a:r>
              <a:rPr lang="kk-KZ" b="1" i="1" dirty="0">
                <a:latin typeface="KZ Times New Roman" panose="02020603050405020304" pitchFamily="18" charset="0"/>
              </a:rPr>
              <a:t/>
            </a:r>
            <a:br>
              <a:rPr lang="kk-KZ" b="1" i="1" dirty="0">
                <a:latin typeface="KZ Times New Roman" panose="02020603050405020304" pitchFamily="18" charset="0"/>
              </a:rPr>
            </a:br>
            <a:r>
              <a:rPr lang="kk-KZ" b="1" i="1" dirty="0" smtClean="0">
                <a:latin typeface="KZ Times New Roman" panose="02020603050405020304" pitchFamily="18" charset="0"/>
              </a:rPr>
              <a:t>4 </a:t>
            </a:r>
            <a:r>
              <a:rPr lang="kk-KZ" b="1" i="1" dirty="0">
                <a:latin typeface="KZ Times New Roman" panose="02020603050405020304" pitchFamily="18" charset="0"/>
              </a:rPr>
              <a:t>ЕҢБЕКТІ ЖӘНЕ ЕҢБЕКАҚЫ ҚОРЫН ЖОСПАРЛАУ</a:t>
            </a:r>
            <a:r>
              <a:rPr lang="ru-RU" b="1" i="1" dirty="0">
                <a:latin typeface="KZ Times New Roman" panose="02020603050405020304" pitchFamily="18" charset="0"/>
              </a:rPr>
              <a:t/>
            </a:r>
            <a:br>
              <a:rPr lang="ru-RU" b="1" i="1" dirty="0">
                <a:latin typeface="KZ Times New Roman" panose="02020603050405020304" pitchFamily="18" charset="0"/>
              </a:rPr>
            </a:br>
            <a:endParaRPr lang="ru-RU" b="1" i="1" dirty="0">
              <a:latin typeface="KZ 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336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908721"/>
            <a:ext cx="669674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kk-KZ" b="1" i="1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kk-KZ" b="1" i="1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sz="2400" b="1" i="1" dirty="0" smtClean="0">
                <a:effectLst/>
                <a:latin typeface="Times New Roman"/>
                <a:ea typeface="Times New Roman"/>
              </a:rPr>
              <a:t>Қарастырылатын дәріс сұрақтары</a:t>
            </a:r>
            <a:r>
              <a:rPr lang="kk-KZ" b="1" i="1" dirty="0" smtClean="0">
                <a:effectLst/>
                <a:latin typeface="Times New Roman"/>
                <a:ea typeface="Times New Roman"/>
              </a:rPr>
              <a:t>:</a:t>
            </a:r>
          </a:p>
          <a:p>
            <a:pPr>
              <a:spcAft>
                <a:spcPts val="0"/>
              </a:spcAft>
            </a:pPr>
            <a:endParaRPr lang="kk-KZ" b="1" i="1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sz="2400" dirty="0" smtClean="0">
                <a:effectLst/>
                <a:latin typeface="Times New Roman"/>
                <a:ea typeface="Times New Roman"/>
              </a:rPr>
              <a:t>1 Жоспардың мәні және мазмұны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sz="2400" dirty="0" smtClean="0">
                <a:effectLst/>
                <a:latin typeface="Times New Roman"/>
                <a:ea typeface="Times New Roman"/>
              </a:rPr>
              <a:t>2 Еңбек өнімділігін жоспарлау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sz="2400" dirty="0" smtClean="0">
                <a:effectLst/>
                <a:latin typeface="Times New Roman"/>
                <a:ea typeface="Times New Roman"/>
              </a:rPr>
              <a:t>3 Кадрлар қажеттілігін есептеу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sz="2400" dirty="0" smtClean="0">
                <a:effectLst/>
                <a:latin typeface="Times New Roman"/>
                <a:ea typeface="Times New Roman"/>
              </a:rPr>
              <a:t>4 Еңбекақы қорын жоспарлау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r>
              <a:rPr lang="kk-KZ" sz="2400" dirty="0" smtClean="0">
                <a:effectLst/>
                <a:latin typeface="Times New Roman"/>
                <a:ea typeface="Times New Roman"/>
              </a:rPr>
              <a:t>5 Еңбекті механизациялау деңгейі мен дәрежесін жоспарлау</a:t>
            </a:r>
          </a:p>
          <a:p>
            <a:endParaRPr lang="kk-KZ" dirty="0">
              <a:latin typeface="Times New Roman"/>
            </a:endParaRPr>
          </a:p>
          <a:p>
            <a:endParaRPr lang="kk-KZ" dirty="0" smtClean="0">
              <a:latin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4904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695532"/>
              </p:ext>
            </p:extLst>
          </p:nvPr>
        </p:nvGraphicFramePr>
        <p:xfrm>
          <a:off x="179512" y="1268760"/>
          <a:ext cx="8568952" cy="5267954"/>
        </p:xfrm>
        <a:graphic>
          <a:graphicData uri="http://schemas.openxmlformats.org/drawingml/2006/table">
            <a:tbl>
              <a:tblPr/>
              <a:tblGrid>
                <a:gridCol w="3375465"/>
                <a:gridCol w="5193487"/>
              </a:tblGrid>
              <a:tr h="282613">
                <a:tc>
                  <a:txBody>
                    <a:bodyPr/>
                    <a:lstStyle/>
                    <a:p>
                      <a:pPr marL="114300"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Бөлімдер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Көрсеткіштер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055">
                <a:tc>
                  <a:txBody>
                    <a:bodyPr/>
                    <a:lstStyle/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1. Еңбек өнімділігі (ЕӨ)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1.1. 1 жұмыс істеушіге және 1 жұмысшыға келетін өндірім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1.2. ЕӨ өзгерісі (%, коэф., индекс)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434">
                <a:tc>
                  <a:txBody>
                    <a:bodyPr/>
                    <a:lstStyle/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2. Жұмыс уақытының балансы (ЖУБ)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2.1. Күнтізбелік ЖУҚ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2.2 Номиналды ЖУҚ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2.3. Тиімді ЖУҚ (келу, пайдалы)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5879">
                <a:tc>
                  <a:txBody>
                    <a:bodyPr/>
                    <a:lstStyle/>
                    <a:p>
                      <a:pPr marL="114300">
                        <a:spcAft>
                          <a:spcPts val="0"/>
                        </a:spcAft>
                      </a:pPr>
                      <a:endParaRPr lang="kk-KZ" sz="14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. Персоналдар санаттары бойынша жұмыс істеушілердің саны және еңбекақы қоры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>
                        <a:spcAft>
                          <a:spcPts val="0"/>
                        </a:spcAft>
                      </a:pPr>
                      <a:endParaRPr lang="kk-KZ" sz="14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/>
                          <a:ea typeface="Times New Roman"/>
                        </a:rPr>
                        <a:t>3.1</a:t>
                      </a: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. Белгілі күндегі жұмыс істеушілердің саны (тізімдік құрам)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3.2. Мерзімдегі жұмыс істеушілердің орташа тізімдік саны, с.і. санаттар бойынша: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  -  жұмысшылар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  -  қызметкер: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       - басшылар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       - мамандар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       - басқа қызметкерлер            (техникалық орындаушылар)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3.3. Орташа жалақыны және басқадай орташа шамаларды есептеу үшін қабылданатын жұмыс істеушілер саны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3.4. Жалпы еңбекақы қоры және с.і. санаттар бойынша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3.5. 1 жұмыс істеушінің орташа жалақысы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3.6. ЕӨ және ЕА өсу қарқындарының өзгерісі арасындағы арақатынас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806">
                <a:tc>
                  <a:txBody>
                    <a:bodyPr/>
                    <a:lstStyle/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4. Жұмыс істеушілерді оқыту және біліктілігін жоғарылату жоспары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</a:rPr>
                        <a:t>4.1. Еңбек ресурстарына қосымша қажеттілік (артық), оны қанағаттандыру көздері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43609" y="521652"/>
            <a:ext cx="712879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Z Times New Roman" panose="02020603050405020304" pitchFamily="18" charset="0"/>
                <a:ea typeface="Times New Roman" pitchFamily="18" charset="0"/>
                <a:cs typeface="Arial" pitchFamily="34" charset="0"/>
              </a:rPr>
              <a:t>1 Жоспардың мәні және мазмұны</a:t>
            </a:r>
            <a:endParaRPr lang="ru-RU" altLang="ru-RU" sz="1400" dirty="0">
              <a:latin typeface="KZ Times New Roman" panose="02020603050405020304" pitchFamily="18" charset="0"/>
              <a:cs typeface="Arial" pitchFamily="34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Жоспардың мазмұны</a:t>
            </a:r>
            <a:r>
              <a:rPr kumimoji="0" lang="kk-KZ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kk-KZ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110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980728"/>
            <a:ext cx="81369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spcAft>
                <a:spcPts val="0"/>
              </a:spcAft>
            </a:pPr>
            <a:endParaRPr lang="kk-KZ" sz="2400" b="1" i="1" u="sng" dirty="0" smtClean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endParaRPr lang="kk-KZ" sz="2400" b="1" i="1" u="sng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endParaRPr lang="kk-KZ" sz="2400" b="1" i="1" u="sng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sz="2400" b="1" i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Жоспарды әзірлеуге арналған бастапқы мәліметтер</a:t>
            </a:r>
            <a:r>
              <a:rPr lang="kk-KZ" sz="2400" dirty="0" smtClean="0">
                <a:effectLst/>
                <a:latin typeface="Times New Roman"/>
                <a:ea typeface="Times New Roman"/>
              </a:rPr>
              <a:t>: 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kk-KZ" sz="24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kk-KZ" sz="24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sz="2400" dirty="0" smtClean="0">
                <a:effectLst/>
                <a:latin typeface="Times New Roman"/>
                <a:ea typeface="Times New Roman"/>
              </a:rPr>
              <a:t>1. Өндірістік бағдарлама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sz="2400" dirty="0" smtClean="0">
                <a:effectLst/>
                <a:latin typeface="Times New Roman"/>
                <a:ea typeface="Times New Roman"/>
              </a:rPr>
              <a:t>2. Еңбек шығындарының нормалары: өндірім нормасы, уақыт нормасы, қызмет көрсету нормасы, ӘБП штаттық кестесі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sz="2400" dirty="0" smtClean="0">
                <a:effectLst/>
                <a:latin typeface="Times New Roman"/>
                <a:ea typeface="Times New Roman"/>
              </a:rPr>
              <a:t>3. Еңбекақы шығынының нормалары:  БТТ (бірыңғай тарифтік тор)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sz="2400" dirty="0" smtClean="0">
                <a:effectLst/>
                <a:latin typeface="Times New Roman"/>
                <a:ea typeface="Times New Roman"/>
              </a:rPr>
              <a:t>4. Өндірістің тиімділігін арттыру жоспары (бенчмаркинг)</a:t>
            </a:r>
          </a:p>
          <a:p>
            <a:pPr>
              <a:spcAft>
                <a:spcPts val="0"/>
              </a:spcAft>
            </a:pP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81265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7776864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206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548680"/>
            <a:ext cx="777686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kk-KZ" b="1" i="1" u="sng" dirty="0" smtClean="0">
                <a:effectLst/>
                <a:latin typeface="Times New Roman"/>
                <a:ea typeface="Times New Roman"/>
              </a:rPr>
              <a:t>Жоспарлау тәжірибесінде ЕӨ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есептеудің жанама әдісін қолданады, яғни еңбексыйымдылықты төмендету немесе өндіріс тиімділігін арттыру жоспары бойынша өндірімнің өсуі бойынша шараларды ескереу арқылы есептеу.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i="1" u="sng" dirty="0" smtClean="0">
                <a:effectLst/>
                <a:latin typeface="Times New Roman"/>
                <a:ea typeface="Times New Roman"/>
              </a:rPr>
              <a:t>ЕӨ есептеудің екі әдісін ажыратады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</a:t>
            </a:r>
            <a:r>
              <a:rPr lang="kk-KZ" u="sng" dirty="0" smtClean="0">
                <a:effectLst/>
                <a:latin typeface="Times New Roman"/>
                <a:ea typeface="Times New Roman"/>
              </a:rPr>
              <a:t>1.жұмыс күшін үнемдеу арқылы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(Эч )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</a:t>
            </a:r>
            <a:r>
              <a:rPr lang="kk-KZ" u="sng" dirty="0" smtClean="0">
                <a:effectLst/>
                <a:latin typeface="Times New Roman"/>
                <a:ea typeface="Times New Roman"/>
              </a:rPr>
              <a:t>2.жұмыс уақытын үнемдеу арқылы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(Эt)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b="1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Эч  = ∆N*100 / (Nж - ∆N) ,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мұнда: ∆N – жұмыс сітеушілер санының жалпы үнемі;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     Nж – ЕӨ базалық деңгейіндегі жоспарлы өндірістік бағдарламаны орындауға қажетті жұмыс істеушілердің жалпы саны (есептік жылы; Nж = Оп/Вб )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     Эч – ЕӨ өсімі, %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Эt = 100 * t / (100 – t) ,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мұнда: t – жұмыс уақытының үнемі, %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     Эt  - ЕӨ өсімі, %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u="sng" dirty="0" smtClean="0">
                <a:effectLst/>
                <a:latin typeface="Times New Roman"/>
                <a:ea typeface="Times New Roman"/>
              </a:rPr>
              <a:t>ЕӨ толық өсімі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ЕӨ =( Вп  - Вб ) / Вб * 100, %</a:t>
            </a:r>
            <a:endParaRPr lang="ru-RU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11442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332655"/>
            <a:ext cx="856895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spcAft>
                <a:spcPts val="0"/>
              </a:spcAft>
            </a:pPr>
            <a:endParaRPr lang="kk-KZ" b="1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b="1" i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3 Кадрлар қажеттілігін есептеу</a:t>
            </a:r>
            <a:endParaRPr lang="ru-RU" b="1" i="1" u="sng" dirty="0" smtClean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b="1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u="sng" dirty="0" smtClean="0">
                <a:effectLst/>
                <a:latin typeface="Times New Roman"/>
                <a:ea typeface="Times New Roman"/>
              </a:rPr>
              <a:t>Жоспарлау процесінің кезеңдері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1.Бар ресурстарды бағалау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2.Болашақтағы қажеттіліктерді бағалау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3.Болашақтағы қажеттіліктерді қанағаттандыру бағдарламасын әзірлеу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Қажеттіліктерді бағалау персоналдар сантатары бойынша жүргізіледі: сәйкес санатқа жатқызу “Жалдау бойынша жұмыс істеушілер санының статистикасы және жалақысы туралы нұсқау” негізінде жүргізіледі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Бар еңбек ресурстарын бағалау еңбек бойынша статистикалық есеп беру негізінде жүргізіледі: - Нысан № 1-Т (ай, кварт., жыл); - Нысан № 2-МП (50 адамға дейін)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Еңбек бойынша алғашқы есептік құжаттамалардың бірыңғайлы нысандары: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- жеке карточкалар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- жұмыс уақытын есептеу табелі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- есеп шоттар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- есептік-төлемдік ақпар тізімдер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Келесідей өндірісте қолдану үшін есептеу әдістері ажыратылады: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- жаңа және кеңейтілетін өндіріс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285750" indent="-285750">
              <a:spcAft>
                <a:spcPts val="0"/>
              </a:spcAft>
              <a:buFontTx/>
              <a:buChar char="-"/>
            </a:pPr>
            <a:r>
              <a:rPr lang="kk-KZ" dirty="0" smtClean="0">
                <a:effectLst/>
                <a:latin typeface="Times New Roman"/>
                <a:ea typeface="Times New Roman"/>
              </a:rPr>
              <a:t>әрекеттегі өндіріс</a:t>
            </a:r>
          </a:p>
          <a:p>
            <a:pPr marL="285750" indent="-285750">
              <a:spcAft>
                <a:spcPts val="0"/>
              </a:spcAft>
              <a:buFontTx/>
              <a:buChar char="-"/>
            </a:pPr>
            <a:endParaRPr lang="ru-RU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23085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404664"/>
            <a:ext cx="806489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spcAft>
                <a:spcPts val="0"/>
              </a:spcAft>
            </a:pPr>
            <a:r>
              <a:rPr lang="kk-KZ" b="1" i="1" u="sng" dirty="0" smtClean="0">
                <a:effectLst/>
                <a:latin typeface="Times New Roman"/>
                <a:ea typeface="Times New Roman"/>
              </a:rPr>
              <a:t>Әрекеттегі өндіріс үшін еңбек ресурстарын есептеудің негізгі ережелері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: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1. </a:t>
            </a:r>
            <a:r>
              <a:rPr lang="kk-KZ" u="sng" dirty="0" smtClean="0">
                <a:effectLst/>
                <a:latin typeface="Times New Roman"/>
                <a:ea typeface="Times New Roman"/>
              </a:rPr>
              <a:t>Жұмыс істеушілер санын есептеу үшін бастапқы база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 - өндірістік бағдарлама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 - уақыт, өндірім, қызмет көрсету нормалары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 - кәсіпорынның жұмыс кестесіне тәуелді 1 жұмысшыға келетін жұмыс уақытының балансы (ЖУБ) (негізгі мамандықтар бойынша)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 - өндіріс тиімділігін арттыру жоспары (ӨТАЖ)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- қызметтік диаграмма (қызметкерлер үшін)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2. </a:t>
            </a:r>
            <a:r>
              <a:rPr lang="kk-KZ" u="sng" dirty="0" smtClean="0">
                <a:effectLst/>
                <a:latin typeface="Times New Roman"/>
                <a:ea typeface="Times New Roman"/>
              </a:rPr>
              <a:t>Келесідей ұғымдарды ажыратады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; орташа тізімдік құрам және орташа келу құрамы. Біреуінен екіншісіне өту үшін ЖУБ және өту коэффициентін пайдаланады: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Чкқ. = Чот. / Кө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Кө = Джосп / Джұм    &gt; 1 ,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мұнда  Кө - өту коэффициенті;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     Джосп – жоспарлық кезеңдегі кәсіпорынның жұмыс күндерінің саны;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     Джұм  - жұмысшының жұмыс күндерінің саны (ЖУБ бойынша)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Үздікті өндіріс үшін: Кп = Фном. / Фэ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Үздіксіз өндіріс үшін: Кп = Фкал. / Фэ</a:t>
            </a:r>
            <a:endParaRPr lang="ru-RU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35247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332656"/>
            <a:ext cx="856895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spcAft>
                <a:spcPts val="0"/>
              </a:spcAft>
            </a:pPr>
            <a:r>
              <a:rPr lang="kk-KZ" b="1" i="1" u="sng" dirty="0" smtClean="0">
                <a:effectLst/>
                <a:latin typeface="Times New Roman"/>
                <a:ea typeface="Times New Roman"/>
              </a:rPr>
              <a:t>Жұмысшылардың санын есептеу әдістері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1. </a:t>
            </a:r>
            <a:r>
              <a:rPr lang="kk-KZ" b="1" i="1" u="sng" dirty="0" smtClean="0">
                <a:effectLst/>
                <a:latin typeface="Times New Roman"/>
                <a:ea typeface="Times New Roman"/>
              </a:rPr>
              <a:t>Кесімді-жұмысшылардың жоспарлы санын уақыт нормасы бойынша есептеу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Чот. = О * Ну / Фэ  * Кно ,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мұнда: О – натуралдық көріністегі өнім (жұмыс, қызмет) көлемі;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     Ну – өнім бірлігіне жұмсалған жұмыс уақытының шығын нормасы, норма-сағат;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     Фэ – бір жұмысшының пайдалы ЖУҚ;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     Кно – әрекеттегі номаларды артық орындаудың жоспарлы коэффициенті.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2. </a:t>
            </a:r>
            <a:r>
              <a:rPr lang="kk-KZ" b="1" i="1" u="sng" dirty="0" smtClean="0">
                <a:effectLst/>
                <a:latin typeface="Times New Roman"/>
                <a:ea typeface="Times New Roman"/>
              </a:rPr>
              <a:t>Кесімді-жұмысшылардың жоспарлы санын өндірім нормалары бойынша есептеу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Чот. = О  / Нө. * Фэ  * Кно  ,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мұнда: Нө. – уақыт бірлігіндегі өнімді өндіру нормасы.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b="1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3. </a:t>
            </a:r>
            <a:r>
              <a:rPr lang="kk-KZ" b="1" i="1" u="sng" dirty="0" smtClean="0">
                <a:effectLst/>
                <a:latin typeface="Times New Roman"/>
                <a:ea typeface="Times New Roman"/>
              </a:rPr>
              <a:t>Мерзімдік-жұмысшылардың санын жұмыс орындау бойынша есептеу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 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Чот. = М * Ч * Д / Фэ ,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мұнда: М – жұмыс орындарының саны, бірл.;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      Ч  - тәуліктегі бір жұмыс орнының жұмыс сағатының саны, сағат;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      Д – жоспарлық кезеңдегі жұмыс орындарының жұмыс күндерінің саны, күн.</a:t>
            </a:r>
            <a:endParaRPr lang="ru-RU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70927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88640"/>
            <a:ext cx="8046640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kk-KZ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kk-KZ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kk-KZ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4. </a:t>
            </a:r>
            <a:r>
              <a:rPr lang="kk-KZ" u="sng" dirty="0" smtClean="0">
                <a:effectLst/>
                <a:latin typeface="Times New Roman"/>
                <a:ea typeface="Times New Roman"/>
              </a:rPr>
              <a:t>Агрегаттық әдіс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(3 әдістің модификациясы):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а) 1 агрегатқа 1 адам немесе 1 бригада қызмет көрсетеді: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Чот. = А * Н * Д * С / Фэ ,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r>
              <a:rPr lang="kk-KZ" sz="1400" dirty="0" smtClean="0">
                <a:effectLst/>
                <a:latin typeface="Times New Roman"/>
                <a:ea typeface="Times New Roman"/>
              </a:rPr>
              <a:t>мұнда:  А – агрегаттар саны (жұмыс орындарының);</a:t>
            </a:r>
            <a:endParaRPr lang="ru-RU" sz="14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sz="1400" dirty="0" smtClean="0">
                <a:effectLst/>
                <a:latin typeface="Times New Roman"/>
                <a:ea typeface="Times New Roman"/>
              </a:rPr>
              <a:t>             Н – ауысымдағы агрегатқа қажетті жұмыс күшінің нормативі;</a:t>
            </a:r>
            <a:endParaRPr lang="ru-RU" sz="14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sz="1400" dirty="0" smtClean="0">
                <a:effectLst/>
                <a:latin typeface="Times New Roman"/>
                <a:ea typeface="Times New Roman"/>
              </a:rPr>
              <a:t>             Д – агрегаттың жұмыс күндерінің саны;</a:t>
            </a:r>
            <a:endParaRPr lang="ru-RU" sz="14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sz="1400" dirty="0" smtClean="0">
                <a:effectLst/>
                <a:latin typeface="Times New Roman"/>
                <a:ea typeface="Times New Roman"/>
              </a:rPr>
              <a:t>             С – жабдық жұмысының ауысымдығы.</a:t>
            </a:r>
            <a:endParaRPr lang="ru-RU" sz="1400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б) 1 жұмысшы бірнеше агрегатқа қызмет көрсетеді: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Чот. = А *  Д * С /  Н * Фэ   ,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r>
              <a:rPr lang="kk-KZ" sz="1600" dirty="0" smtClean="0">
                <a:effectLst/>
                <a:latin typeface="Times New Roman"/>
                <a:ea typeface="Times New Roman"/>
              </a:rPr>
              <a:t>мұнда: Н – ауысымдағы агрегатқа қажетті жұмыс күшінің нормативі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.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sz="1600" b="1" i="1" u="sng" dirty="0" smtClean="0">
                <a:effectLst/>
                <a:latin typeface="Times New Roman"/>
                <a:ea typeface="Times New Roman"/>
              </a:rPr>
              <a:t>Қызметткерлерге қажеттілікті есептеу</a:t>
            </a:r>
            <a:endParaRPr lang="ru-RU" sz="1600" b="1" i="1" u="sng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sz="1600" dirty="0" smtClean="0">
                <a:effectLst/>
                <a:latin typeface="Times New Roman"/>
                <a:ea typeface="Times New Roman"/>
              </a:rPr>
              <a:t>Қызметкерлер саны штаттық кестеге сай есептеледі.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sz="1600" dirty="0" smtClean="0">
                <a:effectLst/>
                <a:latin typeface="Times New Roman"/>
                <a:ea typeface="Times New Roman"/>
              </a:rPr>
              <a:t>Қызметкерлер саны штаттық кестеге сай есептеледі (лауазымдар тізімі мен штаттық лауазымдық айлықтар тізімі).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sz="1600" dirty="0" smtClean="0">
                <a:effectLst/>
                <a:latin typeface="Times New Roman"/>
                <a:ea typeface="Times New Roman"/>
              </a:rPr>
              <a:t>Есептеулерді қызметтік диаграмма нысанында жүргізеді.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sz="1600" dirty="0" smtClean="0">
                <a:effectLst/>
                <a:latin typeface="Times New Roman"/>
                <a:ea typeface="Times New Roman"/>
              </a:rPr>
              <a:t>Қызметтік диаграмма – бұл шахматтық немсе матрицалық кесте, мұнда бағаналар бойынша объектілер мен жұмыстар түрлері, жол бойынша орындаушылар енгізіледі. Жұмыстар санын типтік классфикаторлар (БТБА) негізінде алады.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sz="1600" dirty="0" smtClean="0">
                <a:effectLst/>
                <a:latin typeface="Times New Roman"/>
                <a:ea typeface="Times New Roman"/>
              </a:rPr>
              <a:t>Берілген жұмыс уақыты шегінде бір орындаушының (лауазымның) жеке қызметтері лауазымдық нұсқаулыққа біріктіріледі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. </a:t>
            </a:r>
            <a:endParaRPr lang="ru-RU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10989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612845"/>
            <a:ext cx="770485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spcAft>
                <a:spcPts val="0"/>
              </a:spcAft>
            </a:pPr>
            <a:endParaRPr lang="kk-KZ" b="1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endParaRPr lang="kk-KZ" b="1" dirty="0"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endParaRPr lang="kk-KZ" b="1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endParaRPr lang="kk-KZ" b="1" dirty="0"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b="1" i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4 Еңбекақы қорын жоспарлау</a:t>
            </a:r>
            <a:endParaRPr lang="ru-RU" i="1" u="sng" dirty="0" smtClean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 algn="just">
              <a:spcAft>
                <a:spcPts val="0"/>
              </a:spcAft>
            </a:pPr>
            <a:r>
              <a:rPr lang="kk-KZ" u="sng" dirty="0" smtClean="0">
                <a:effectLst/>
                <a:latin typeface="Times New Roman"/>
                <a:ea typeface="Times New Roman"/>
              </a:rPr>
              <a:t>ЖА анықтау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. Жалақы құрамында екі бөлікке ажыратады: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- тариф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тік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(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тұтыну жалпы ұлттық қорымен кепілдендірілген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)</a:t>
            </a: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- тарітен тыс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(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кәсіпорын табысымен кепілдендірілген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)</a:t>
            </a:r>
          </a:p>
          <a:p>
            <a:pPr indent="449580" algn="just">
              <a:spcAft>
                <a:spcPts val="0"/>
              </a:spcAft>
            </a:pPr>
            <a:r>
              <a:rPr lang="kk-KZ" u="sng" dirty="0" smtClean="0">
                <a:effectLst/>
                <a:latin typeface="Times New Roman"/>
                <a:ea typeface="Times New Roman"/>
              </a:rPr>
              <a:t>Тарифтік жүйе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- еңбек төлемінің негізі. Республикалық тарифтік жүйенің негізгі элементтері: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1 </a:t>
            </a:r>
            <a:r>
              <a:rPr lang="kk-KZ" u="sng" dirty="0" smtClean="0">
                <a:effectLst/>
                <a:latin typeface="Times New Roman"/>
                <a:ea typeface="Times New Roman"/>
              </a:rPr>
              <a:t>Бірыңғай тарифтік тор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(БТТ). БТТ қолдану бойынша ұсыныстар.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2 1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-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разряд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тің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Тариф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тік ставкасы және разрядаралық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коэффициент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тер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(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айлық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оклад; 1,0 - 4,24 )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3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</a:t>
            </a:r>
            <a:r>
              <a:rPr lang="kk-KZ" u="sng" dirty="0" smtClean="0">
                <a:effectLst/>
                <a:latin typeface="Times New Roman"/>
                <a:ea typeface="Times New Roman"/>
              </a:rPr>
              <a:t>Бірңығай тарифтік біліктілік анықтамалығы</a:t>
            </a:r>
            <a:r>
              <a:rPr lang="ru-RU" u="sng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(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БТБА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)</a:t>
            </a: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4 </a:t>
            </a:r>
            <a:r>
              <a:rPr lang="kk-KZ" u="sng" dirty="0" smtClean="0">
                <a:effectLst/>
                <a:latin typeface="Times New Roman"/>
                <a:ea typeface="Times New Roman"/>
              </a:rPr>
              <a:t>ҚР Еңбек кодексі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(маусым 2007ж.) (үстемелерді белгілеу шарттары)</a:t>
            </a:r>
          </a:p>
          <a:p>
            <a:pPr algn="just">
              <a:spcAft>
                <a:spcPts val="0"/>
              </a:spcAft>
            </a:pPr>
            <a:endParaRPr lang="kk-KZ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kk-KZ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34916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692695"/>
            <a:ext cx="770485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endParaRPr lang="kk-KZ" dirty="0" smtClean="0">
              <a:effectLst/>
              <a:latin typeface="Times New Roman"/>
              <a:ea typeface="Times New Roman"/>
            </a:endParaRPr>
          </a:p>
          <a:p>
            <a:pPr indent="449580" algn="just">
              <a:spcAft>
                <a:spcPts val="0"/>
              </a:spcAft>
            </a:pPr>
            <a:endParaRPr lang="kk-KZ" dirty="0">
              <a:latin typeface="Times New Roman"/>
              <a:ea typeface="Times New Roman"/>
            </a:endParaRPr>
          </a:p>
          <a:p>
            <a:pPr indent="449580" algn="just">
              <a:spcAft>
                <a:spcPts val="0"/>
              </a:spcAft>
            </a:pPr>
            <a:r>
              <a:rPr lang="kk-KZ" b="1" i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Жалақы құрамы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- Регламенттеуші құжат: «Жалдамалы жұмыс істеушілердің саны және жалақысы туралы статистикалық нұсқаулартар»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- Ортақ блок-схема 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ЖА = ЖАтарифтік + Ткс + Тыс + ЖАқосымша. ,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мұнда Ткс – компенсациялық сипаттағы төлемдер (үстемелер);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     Тыс – ынталандырушы сипаттағы төлемдер (сый ақылар);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Жұмысшылар үшін: ЖА негізгі = ЖАтарифтік + Ткс + Тыс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ЖАҚ – кәсіпорын қызметкерлерінің еңбек төлемі үшін бөлінетін ақша қаражатының сомасы.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ЖАҚ есептеу жұмыс істеушілер санаттары бойынша жеке-жеке жүргізіледі, ал жұмысшылар үшін кесімді жұмысшылар үшіңн бөлек, мерзімдік жұмысшылар үшін бөлек есептеледі.</a:t>
            </a:r>
            <a:endParaRPr lang="ru-RU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72916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476672"/>
            <a:ext cx="889248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kk-KZ" b="1" i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Жұмысшылардың жалақысын есептеу әдістері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ірілендірілген,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2.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анықталған.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 </a:t>
            </a:r>
          </a:p>
          <a:p>
            <a:pPr indent="449580"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Ірілендірілген әдістермен ЖАҚ жұм. есептеу с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хема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сы: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ЖАҚ = ЖАҚтарифтік + Ткс + Тыс + ЖАҚ қосымша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•"/>
              <a:tabLst>
                <a:tab pos="1143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ЖАҚ қосымша ЖАҚ негізгіден пайыз бойынша қабылданады,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•"/>
              <a:tabLst>
                <a:tab pos="1143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Ткс, Тыс ЖАҚ тарифтіктен  пайыз бойынша қабылданады,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•"/>
              <a:tabLst>
                <a:tab pos="1143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ЖАҚ тарифтік мерзімдік жұмысшылар үшін: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                                               </a:t>
            </a:r>
            <a:r>
              <a:rPr lang="en-US" dirty="0" smtClean="0">
                <a:effectLst/>
                <a:latin typeface="Times New Roman"/>
                <a:ea typeface="Times New Roman"/>
              </a:rPr>
              <a:t>n                   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el-GR" dirty="0" smtClean="0">
                <a:effectLst/>
                <a:latin typeface="Times New Roman"/>
                <a:ea typeface="Times New Roman"/>
              </a:rPr>
              <a:t>Σ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Тст</a:t>
            </a:r>
            <a:r>
              <a:rPr lang="en-US" dirty="0" err="1" smtClean="0">
                <a:effectLst/>
                <a:latin typeface="Times New Roman"/>
                <a:ea typeface="Times New Roman"/>
              </a:rPr>
              <a:t>i</a:t>
            </a:r>
            <a:r>
              <a:rPr lang="en-US" dirty="0" smtClean="0">
                <a:effectLst/>
                <a:latin typeface="Times New Roman"/>
                <a:ea typeface="Times New Roman"/>
              </a:rPr>
              <a:t> (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час</a:t>
            </a:r>
            <a:r>
              <a:rPr lang="en-US" dirty="0" smtClean="0">
                <a:effectLst/>
                <a:latin typeface="Times New Roman"/>
                <a:ea typeface="Times New Roman"/>
              </a:rPr>
              <a:t>.) *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Фэ</a:t>
            </a:r>
            <a:r>
              <a:rPr lang="en-US" dirty="0" err="1" smtClean="0">
                <a:effectLst/>
                <a:latin typeface="Times New Roman"/>
                <a:ea typeface="Times New Roman"/>
              </a:rPr>
              <a:t>i</a:t>
            </a:r>
            <a:r>
              <a:rPr lang="en-US" dirty="0" smtClean="0">
                <a:effectLst/>
                <a:latin typeface="Times New Roman"/>
                <a:ea typeface="Times New Roman"/>
              </a:rPr>
              <a:t> *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Ч </a:t>
            </a:r>
            <a:r>
              <a:rPr lang="en-US" dirty="0" smtClean="0">
                <a:effectLst/>
                <a:latin typeface="Times New Roman"/>
                <a:ea typeface="Times New Roman"/>
              </a:rPr>
              <a:t>c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п</a:t>
            </a:r>
            <a:r>
              <a:rPr lang="en-US" dirty="0" err="1" smtClean="0">
                <a:effectLst/>
                <a:latin typeface="Times New Roman"/>
                <a:ea typeface="Times New Roman"/>
              </a:rPr>
              <a:t>i</a:t>
            </a:r>
            <a:r>
              <a:rPr lang="en-US" dirty="0" smtClean="0">
                <a:effectLst/>
                <a:latin typeface="Times New Roman"/>
                <a:ea typeface="Times New Roman"/>
              </a:rPr>
              <a:t>  ,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dirty="0" smtClean="0">
                <a:effectLst/>
                <a:latin typeface="Times New Roman"/>
                <a:ea typeface="Times New Roman"/>
              </a:rPr>
              <a:t>                      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                         </a:t>
            </a:r>
            <a:r>
              <a:rPr lang="en-US" dirty="0" smtClean="0">
                <a:effectLst/>
                <a:latin typeface="Times New Roman"/>
                <a:ea typeface="Times New Roman"/>
              </a:rPr>
              <a:t>   </a:t>
            </a:r>
            <a:r>
              <a:rPr lang="en-US" dirty="0" err="1" smtClean="0">
                <a:effectLst/>
                <a:latin typeface="Times New Roman"/>
                <a:ea typeface="Times New Roman"/>
              </a:rPr>
              <a:t>i</a:t>
            </a:r>
            <a:r>
              <a:rPr lang="en-US" dirty="0" smtClean="0">
                <a:effectLst/>
                <a:latin typeface="Times New Roman"/>
                <a:ea typeface="Times New Roman"/>
              </a:rPr>
              <a:t> = 1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sz="1200" dirty="0" smtClean="0">
                <a:effectLst/>
                <a:latin typeface="Times New Roman"/>
                <a:ea typeface="Times New Roman"/>
              </a:rPr>
              <a:t>мұнда  </a:t>
            </a:r>
            <a:r>
              <a:rPr lang="en-US" sz="1200" dirty="0" err="1" smtClean="0">
                <a:effectLst/>
                <a:latin typeface="Times New Roman"/>
                <a:ea typeface="Times New Roman"/>
              </a:rPr>
              <a:t>i</a:t>
            </a:r>
            <a:r>
              <a:rPr lang="ru-RU" sz="1200" dirty="0" smtClean="0">
                <a:effectLst/>
                <a:latin typeface="Times New Roman"/>
                <a:ea typeface="Times New Roman"/>
              </a:rPr>
              <a:t>    - профессия;</a:t>
            </a:r>
          </a:p>
          <a:p>
            <a:pPr algn="just">
              <a:spcAft>
                <a:spcPts val="0"/>
              </a:spcAft>
            </a:pPr>
            <a:r>
              <a:rPr lang="ru-RU" sz="1200" dirty="0" smtClean="0">
                <a:effectLst/>
                <a:latin typeface="Times New Roman"/>
                <a:ea typeface="Times New Roman"/>
              </a:rPr>
              <a:t>            </a:t>
            </a:r>
            <a:r>
              <a:rPr lang="ru-RU" sz="1200" dirty="0" err="1" smtClean="0">
                <a:effectLst/>
                <a:latin typeface="Times New Roman"/>
                <a:ea typeface="Times New Roman"/>
              </a:rPr>
              <a:t>Тст</a:t>
            </a:r>
            <a:r>
              <a:rPr lang="en-US" sz="1200" dirty="0" err="1" smtClean="0">
                <a:effectLst/>
                <a:latin typeface="Times New Roman"/>
                <a:ea typeface="Times New Roman"/>
              </a:rPr>
              <a:t>i</a:t>
            </a:r>
            <a:r>
              <a:rPr lang="ru-RU" sz="1200" dirty="0" smtClean="0">
                <a:effectLst/>
                <a:latin typeface="Times New Roman"/>
                <a:ea typeface="Times New Roman"/>
              </a:rPr>
              <a:t> (</a:t>
            </a:r>
            <a:r>
              <a:rPr lang="kk-KZ" sz="1200" dirty="0" smtClean="0">
                <a:effectLst/>
                <a:latin typeface="Times New Roman"/>
                <a:ea typeface="Times New Roman"/>
              </a:rPr>
              <a:t>сағ</a:t>
            </a:r>
            <a:r>
              <a:rPr lang="ru-RU" sz="1200" dirty="0" smtClean="0">
                <a:effectLst/>
                <a:latin typeface="Times New Roman"/>
                <a:ea typeface="Times New Roman"/>
              </a:rPr>
              <a:t>) – </a:t>
            </a:r>
            <a:r>
              <a:rPr lang="kk-KZ" sz="1200" dirty="0" smtClean="0">
                <a:effectLst/>
                <a:latin typeface="Times New Roman"/>
                <a:ea typeface="Times New Roman"/>
              </a:rPr>
              <a:t>сағаттық </a:t>
            </a:r>
            <a:r>
              <a:rPr lang="ru-RU" sz="1200" dirty="0" smtClean="0">
                <a:effectLst/>
                <a:latin typeface="Times New Roman"/>
                <a:ea typeface="Times New Roman"/>
              </a:rPr>
              <a:t>тариф</a:t>
            </a:r>
            <a:r>
              <a:rPr lang="kk-KZ" sz="1200" dirty="0" smtClean="0">
                <a:effectLst/>
                <a:latin typeface="Times New Roman"/>
                <a:ea typeface="Times New Roman"/>
              </a:rPr>
              <a:t>тік с</a:t>
            </a:r>
            <a:r>
              <a:rPr lang="ru-RU" sz="1200" dirty="0" err="1" smtClean="0">
                <a:effectLst/>
                <a:latin typeface="Times New Roman"/>
                <a:ea typeface="Times New Roman"/>
              </a:rPr>
              <a:t>тавка</a:t>
            </a:r>
            <a:r>
              <a:rPr lang="kk-KZ" sz="1200" dirty="0" smtClean="0">
                <a:effectLst/>
                <a:latin typeface="Times New Roman"/>
                <a:ea typeface="Times New Roman"/>
              </a:rPr>
              <a:t>сы</a:t>
            </a:r>
            <a:r>
              <a:rPr lang="ru-RU" sz="1200" dirty="0" smtClean="0">
                <a:effectLst/>
                <a:latin typeface="Times New Roman"/>
                <a:ea typeface="Times New Roman"/>
              </a:rPr>
              <a:t>;</a:t>
            </a:r>
          </a:p>
          <a:p>
            <a:pPr algn="just">
              <a:spcAft>
                <a:spcPts val="0"/>
              </a:spcAft>
            </a:pPr>
            <a:r>
              <a:rPr lang="ru-RU" sz="1200" dirty="0" smtClean="0">
                <a:effectLst/>
                <a:latin typeface="Times New Roman"/>
                <a:ea typeface="Times New Roman"/>
              </a:rPr>
              <a:t>            </a:t>
            </a:r>
            <a:r>
              <a:rPr lang="ru-RU" sz="1200" dirty="0" err="1" smtClean="0">
                <a:effectLst/>
                <a:latin typeface="Times New Roman"/>
                <a:ea typeface="Times New Roman"/>
              </a:rPr>
              <a:t>Фэ</a:t>
            </a:r>
            <a:r>
              <a:rPr lang="en-US" sz="1200" dirty="0" err="1" smtClean="0">
                <a:effectLst/>
                <a:latin typeface="Times New Roman"/>
                <a:ea typeface="Times New Roman"/>
              </a:rPr>
              <a:t>i</a:t>
            </a:r>
            <a:r>
              <a:rPr lang="ru-RU" sz="1200" dirty="0" smtClean="0">
                <a:effectLst/>
                <a:latin typeface="Times New Roman"/>
                <a:ea typeface="Times New Roman"/>
              </a:rPr>
              <a:t>  - </a:t>
            </a:r>
            <a:r>
              <a:rPr lang="kk-KZ" sz="1200" dirty="0" smtClean="0">
                <a:effectLst/>
                <a:latin typeface="Times New Roman"/>
                <a:ea typeface="Times New Roman"/>
              </a:rPr>
              <a:t>1 жұмысшының тиімді ЖУҚ</a:t>
            </a:r>
            <a:r>
              <a:rPr lang="ru-RU" sz="1200" dirty="0" smtClean="0">
                <a:effectLst/>
                <a:latin typeface="Times New Roman"/>
                <a:ea typeface="Times New Roman"/>
              </a:rPr>
              <a:t>;</a:t>
            </a:r>
          </a:p>
          <a:p>
            <a:pPr algn="just">
              <a:spcAft>
                <a:spcPts val="0"/>
              </a:spcAft>
            </a:pPr>
            <a:r>
              <a:rPr lang="ru-RU" sz="1200" dirty="0" smtClean="0">
                <a:effectLst/>
                <a:latin typeface="Times New Roman"/>
                <a:ea typeface="Times New Roman"/>
              </a:rPr>
              <a:t>            </a:t>
            </a:r>
            <a:r>
              <a:rPr lang="kk-KZ" sz="1200" dirty="0" smtClean="0">
                <a:effectLst/>
                <a:latin typeface="Times New Roman"/>
                <a:ea typeface="Times New Roman"/>
              </a:rPr>
              <a:t>Чот</a:t>
            </a:r>
            <a:r>
              <a:rPr lang="en-US" sz="1200" dirty="0" err="1" smtClean="0">
                <a:effectLst/>
                <a:latin typeface="Times New Roman"/>
                <a:ea typeface="Times New Roman"/>
              </a:rPr>
              <a:t>i</a:t>
            </a:r>
            <a:r>
              <a:rPr lang="ru-RU" sz="1200" dirty="0" smtClean="0">
                <a:effectLst/>
                <a:latin typeface="Times New Roman"/>
                <a:ea typeface="Times New Roman"/>
              </a:rPr>
              <a:t>  - </a:t>
            </a:r>
            <a:r>
              <a:rPr lang="kk-KZ" sz="1200" dirty="0" smtClean="0">
                <a:effectLst/>
                <a:latin typeface="Times New Roman"/>
                <a:ea typeface="Times New Roman"/>
              </a:rPr>
              <a:t>жұмысшылардың орташа тізімдік саны.</a:t>
            </a:r>
            <a:endParaRPr lang="ru-RU" sz="12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 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ЖАҚ тарфитік кесімді жұмысшылар үшін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: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                         </a:t>
            </a:r>
            <a:r>
              <a:rPr lang="en-US" dirty="0" smtClean="0">
                <a:effectLst/>
                <a:latin typeface="Times New Roman"/>
                <a:ea typeface="Times New Roman"/>
              </a:rPr>
              <a:t>n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		       </a:t>
            </a:r>
            <a:r>
              <a:rPr lang="el-GR" dirty="0" smtClean="0">
                <a:effectLst/>
                <a:latin typeface="Times New Roman"/>
                <a:ea typeface="Times New Roman"/>
              </a:rPr>
              <a:t>Σ </a:t>
            </a:r>
            <a:r>
              <a:rPr lang="en-US" dirty="0" err="1" smtClean="0">
                <a:effectLst/>
                <a:latin typeface="Times New Roman"/>
                <a:ea typeface="Times New Roman"/>
              </a:rPr>
              <a:t>Oi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* </a:t>
            </a:r>
            <a:r>
              <a:rPr lang="en-US" dirty="0" err="1" smtClean="0">
                <a:effectLst/>
                <a:latin typeface="Times New Roman"/>
                <a:ea typeface="Times New Roman"/>
              </a:rPr>
              <a:t>Ri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          мұнда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         </a:t>
            </a:r>
            <a:r>
              <a:rPr lang="en-US" dirty="0" err="1" smtClean="0">
                <a:effectLst/>
                <a:latin typeface="Times New Roman"/>
                <a:ea typeface="Times New Roman"/>
              </a:rPr>
              <a:t>Ri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= </a:t>
            </a:r>
            <a:r>
              <a:rPr lang="en-US" dirty="0" smtClean="0">
                <a:effectLst/>
                <a:latin typeface="Times New Roman"/>
                <a:ea typeface="Times New Roman"/>
              </a:rPr>
              <a:t>TCT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(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сағ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) * Н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у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        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          </a:t>
            </a:r>
            <a:r>
              <a:rPr lang="en-US" dirty="0" err="1" smtClean="0">
                <a:effectLst/>
                <a:latin typeface="Times New Roman"/>
                <a:ea typeface="Times New Roman"/>
              </a:rPr>
              <a:t>i</a:t>
            </a:r>
            <a:r>
              <a:rPr lang="en-US" dirty="0" smtClean="0">
                <a:effectLst/>
                <a:latin typeface="Times New Roman"/>
                <a:ea typeface="Times New Roman"/>
              </a:rPr>
              <a:t> = 1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b="1" dirty="0" smtClean="0">
                <a:effectLst/>
                <a:latin typeface="Times New Roman"/>
                <a:ea typeface="Times New Roman"/>
              </a:rPr>
              <a:t> </a:t>
            </a:r>
            <a:r>
              <a:rPr lang="kk-KZ" sz="1200" dirty="0" smtClean="0">
                <a:effectLst/>
                <a:latin typeface="Times New Roman"/>
                <a:ea typeface="Times New Roman"/>
              </a:rPr>
              <a:t>мұнда  </a:t>
            </a:r>
            <a:r>
              <a:rPr lang="en-US" sz="1200" dirty="0" err="1" smtClean="0">
                <a:effectLst/>
                <a:latin typeface="Times New Roman"/>
                <a:ea typeface="Times New Roman"/>
              </a:rPr>
              <a:t>i</a:t>
            </a:r>
            <a:r>
              <a:rPr lang="en-US" sz="1200" dirty="0" smtClean="0">
                <a:effectLst/>
                <a:latin typeface="Times New Roman"/>
                <a:ea typeface="Times New Roman"/>
              </a:rPr>
              <a:t> – </a:t>
            </a:r>
            <a:r>
              <a:rPr lang="kk-KZ" sz="1200" dirty="0" smtClean="0">
                <a:effectLst/>
                <a:latin typeface="Times New Roman"/>
                <a:ea typeface="Times New Roman"/>
              </a:rPr>
              <a:t>өнім түрі,</a:t>
            </a:r>
            <a:endParaRPr lang="ru-RU" sz="12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sz="1200" dirty="0" smtClean="0">
                <a:effectLst/>
                <a:latin typeface="Times New Roman"/>
                <a:ea typeface="Times New Roman"/>
              </a:rPr>
              <a:t>       </a:t>
            </a:r>
            <a:r>
              <a:rPr lang="en-US" sz="1200" dirty="0" smtClean="0">
                <a:effectLst/>
                <a:latin typeface="Times New Roman"/>
                <a:ea typeface="Times New Roman"/>
              </a:rPr>
              <a:t>     </a:t>
            </a:r>
            <a:r>
              <a:rPr lang="ru-RU" sz="1200" dirty="0" smtClean="0">
                <a:effectLst/>
                <a:latin typeface="Times New Roman"/>
                <a:ea typeface="Times New Roman"/>
              </a:rPr>
              <a:t>О – </a:t>
            </a:r>
            <a:r>
              <a:rPr lang="kk-KZ" sz="1200" dirty="0" smtClean="0">
                <a:effectLst/>
                <a:latin typeface="Times New Roman"/>
                <a:ea typeface="Times New Roman"/>
              </a:rPr>
              <a:t>өнім көлемі,</a:t>
            </a:r>
            <a:endParaRPr lang="ru-RU" sz="1200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sz="1200" dirty="0" smtClean="0">
                <a:effectLst/>
                <a:latin typeface="Times New Roman"/>
                <a:ea typeface="Times New Roman"/>
              </a:rPr>
              <a:t>        </a:t>
            </a:r>
            <a:r>
              <a:rPr lang="ru-RU" sz="1200" dirty="0" smtClean="0">
                <a:effectLst/>
                <a:latin typeface="Times New Roman"/>
                <a:ea typeface="Times New Roman"/>
              </a:rPr>
              <a:t>    </a:t>
            </a:r>
            <a:r>
              <a:rPr lang="en-US" sz="1200" dirty="0" err="1" smtClean="0">
                <a:effectLst/>
                <a:latin typeface="Times New Roman"/>
                <a:ea typeface="Times New Roman"/>
              </a:rPr>
              <a:t>Ri</a:t>
            </a:r>
            <a:r>
              <a:rPr lang="ru-RU" sz="1200" dirty="0" smtClean="0">
                <a:effectLst/>
                <a:latin typeface="Times New Roman"/>
                <a:ea typeface="Times New Roman"/>
              </a:rPr>
              <a:t> – </a:t>
            </a:r>
            <a:r>
              <a:rPr lang="kk-KZ" sz="1200" dirty="0" smtClean="0">
                <a:effectLst/>
                <a:latin typeface="Times New Roman"/>
                <a:ea typeface="Times New Roman"/>
              </a:rPr>
              <a:t>өнім бірлігіне келетін кесімді баға.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43422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692696"/>
            <a:ext cx="76328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kk-KZ" b="1" i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ЖАҚ жұм анықталған әдіспен есептеу схемасы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•"/>
              <a:tabLst>
                <a:tab pos="1143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Ткс және Тыс ҚР Еңбек кодексіне және бар ережелік жүйелерге сай анықталады;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•"/>
              <a:tabLst>
                <a:tab pos="1143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Ткс мысалдары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(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үстемелер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):</a:t>
            </a:r>
          </a:p>
          <a:p>
            <a:pPr marL="742950" lvl="1" indent="-285750" algn="just"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Түнгі уақыттағы жұмыс істегені үшін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(22.00-6.00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сағат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).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Әрбір сағат үшін 1,5 тарифтік ставкадан жоғары төленеді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</a:t>
            </a:r>
          </a:p>
          <a:p>
            <a:pPr marL="742950" lvl="1" indent="-285750" algn="just"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Артық сағат жұмыс істегені үшін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(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тәулігіне 2 сағ. артық емес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).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Әрбір сағат 1,5 тарифтік ставкадан жоғары төленеді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</a:t>
            </a:r>
          </a:p>
          <a:p>
            <a:pPr marL="742950" lvl="1" indent="-285750" algn="just"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Демалыс және мереке күндерінің төлемі 2 тарифтік ставка мөлшерінде іске асырыладыг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</a:t>
            </a:r>
          </a:p>
          <a:p>
            <a:pPr marL="742950" lvl="1" indent="-285750" algn="just"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Ауыр және зиянды еңбек шартындағы жұмыс үшін үстеме тарифтік ставканың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12 – 24%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мөлшерінде жүргізіледі.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r>
              <a:rPr lang="kk-KZ" dirty="0" smtClean="0">
                <a:effectLst/>
                <a:latin typeface="Times New Roman"/>
                <a:ea typeface="Times New Roman"/>
              </a:rPr>
              <a:t>Тыс мысалдары:</a:t>
            </a:r>
            <a:r>
              <a:rPr lang="kk-KZ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сый ақылар, сала ерекшелігін есепке алу және жұмыс уақытын, жабдықты, материалдық ресурстарды және т.б. пайдалану деңгейін арттыру мотивациясы.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5128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980727"/>
            <a:ext cx="756084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kk-KZ" sz="2800" b="1" i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Жұмысшы мамандықтары үшін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:</a:t>
            </a:r>
          </a:p>
          <a:p>
            <a:pPr indent="457200" algn="just">
              <a:spcAft>
                <a:spcPts val="0"/>
              </a:spcAft>
            </a:pP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1.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Технологиялық жабдықтарды, үймереттерді және желілерді жөндеумен айналысатын жұмысшылар: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Сыйлық беру көрсеткіштері: ЕЖЖ жоғарғы спасы, жадықтардың жөндеуде бос тұру уақытының нормаларын төмендету, жабдықтар мен желілер жұмысының үздіксіздігін қамтамасыз ету. Сый ақы мөлшері – тарифтік ставканың 25% дейін.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2. Аға бақылаушылар және тұрғындар мен басқа тұтынушыларға суды босатуды есепке алу бойынша бақылаушылар.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Сыйлық беру көрсеткіштері: Бекітілген учаске бойынша абоненттік төлемдер түсімінің белгіленген жоспарындағы тапсырманы орындау. </a:t>
            </a:r>
          </a:p>
          <a:p>
            <a:pPr indent="457200"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Сыйақы мөлшері - тарифтік ставканың 20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%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дейін.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•"/>
              <a:tabLst>
                <a:tab pos="1143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ЖАҚ қосымша 1 және 2 әдістерде де ЖАҚ негізгі-ден пайыз бойынша қабылданады: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  <a:tabLst>
                <a:tab pos="1143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</a:rPr>
              <a:t>Н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қос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 =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ЖУБ бойынша жұмысқа келмеу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(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күн, сағ.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) /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Фэ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(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күн, сағ.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)</a:t>
            </a:r>
            <a:endParaRPr lang="ru-RU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09155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764704"/>
            <a:ext cx="7128792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Times New Roman"/>
              <a:buChar char="•"/>
              <a:tabLst>
                <a:tab pos="114300" algn="l"/>
              </a:tabLst>
            </a:pPr>
            <a:endParaRPr lang="kk-KZ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•"/>
              <a:tabLst>
                <a:tab pos="114300" algn="l"/>
              </a:tabLst>
            </a:pPr>
            <a:endParaRPr lang="kk-KZ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•"/>
              <a:tabLst>
                <a:tab pos="114300" algn="l"/>
              </a:tabLst>
            </a:pPr>
            <a:endParaRPr lang="kk-KZ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•"/>
              <a:tabLst>
                <a:tab pos="114300" algn="l"/>
              </a:tabLst>
            </a:pPr>
            <a:endParaRPr lang="kk-KZ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•"/>
              <a:tabLst>
                <a:tab pos="114300" algn="l"/>
              </a:tabLst>
            </a:pPr>
            <a:r>
              <a:rPr lang="kk-KZ" sz="2400" dirty="0" smtClean="0">
                <a:effectLst/>
                <a:latin typeface="Times New Roman"/>
                <a:ea typeface="Times New Roman"/>
              </a:rPr>
              <a:t>ЖАҚ жұм = ЖАҚ мерзімдік + ЖАҚ кесімді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•"/>
              <a:tabLst>
                <a:tab pos="114300" algn="l"/>
              </a:tabLst>
            </a:pPr>
            <a:r>
              <a:rPr lang="kk-KZ" sz="2400" dirty="0" smtClean="0">
                <a:effectLst/>
                <a:latin typeface="Times New Roman"/>
                <a:ea typeface="Times New Roman"/>
              </a:rPr>
              <a:t>ЖАҚ қызметкерлер штаттық кесте бойынша анықталады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•"/>
              <a:tabLst>
                <a:tab pos="114300" algn="l"/>
              </a:tabLst>
            </a:pPr>
            <a:r>
              <a:rPr lang="kk-KZ" sz="2400" dirty="0" smtClean="0">
                <a:effectLst/>
                <a:latin typeface="Times New Roman"/>
                <a:ea typeface="Times New Roman"/>
              </a:rPr>
              <a:t>ЖАҚ негізгі қызметтегі өнеркәсіптік-өндірістік персоналдар = ЖАҚ жұмысшы + ЖАҚ қызметкер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•"/>
              <a:tabLst>
                <a:tab pos="114300" algn="l"/>
              </a:tabLst>
            </a:pPr>
            <a:r>
              <a:rPr lang="kk-KZ" sz="2400" dirty="0" smtClean="0">
                <a:effectLst/>
                <a:latin typeface="Times New Roman"/>
                <a:ea typeface="Times New Roman"/>
              </a:rPr>
              <a:t>ЖАҚ өндірістік емес персонал (негізгі емес қызмет – көлік, сауда және басқалар)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•"/>
              <a:tabLst>
                <a:tab pos="114300" algn="l"/>
              </a:tabLst>
            </a:pPr>
            <a:r>
              <a:rPr lang="kk-KZ" sz="2400" dirty="0" smtClean="0">
                <a:effectLst/>
                <a:latin typeface="Times New Roman"/>
                <a:ea typeface="Times New Roman"/>
              </a:rPr>
              <a:t>ЖАҚ жұмыскерлердің тізімдік емес құрамы (азаматтық-құқықтық сыйпаттағы келісім-шаттар бойынша бір жолғы жұмыстар және т.б.)</a:t>
            </a:r>
          </a:p>
          <a:p>
            <a:pPr marL="342900" lvl="0" indent="-342900" algn="just">
              <a:spcAft>
                <a:spcPts val="0"/>
              </a:spcAft>
              <a:buFont typeface="Times New Roman"/>
              <a:buChar char="•"/>
              <a:tabLst>
                <a:tab pos="114300" algn="l"/>
              </a:tabLst>
            </a:pPr>
            <a:endParaRPr lang="kk-KZ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•"/>
              <a:tabLst>
                <a:tab pos="114300" algn="l"/>
              </a:tabLst>
            </a:pPr>
            <a:endParaRPr lang="kk-KZ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•"/>
              <a:tabLst>
                <a:tab pos="114300" algn="l"/>
              </a:tabLst>
            </a:pPr>
            <a:endParaRPr lang="ru-RU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69734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404664"/>
            <a:ext cx="885698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spcAft>
                <a:spcPts val="0"/>
              </a:spcAft>
            </a:pPr>
            <a:r>
              <a:rPr lang="kk-KZ" sz="20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5 Еңбекті механизациялау деңгейі мен дәрежесін жоспарлау</a:t>
            </a:r>
            <a:endParaRPr lang="ru-RU" sz="2000" dirty="0" smtClean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b="1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Жұмыс орындарын механикаландырылған еңбекпен қамту дәрежесі (См):     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См = 100 *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Рм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/ ( Р -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Рнм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 -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Рпр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 ), </a:t>
            </a: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мұнда  Рм  - жұмысты механикаландаралған тәсілмен орындаған жұмысшылар саны;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		Р  - жұмысшылардың (кәсіпорынның, цехтың, учаскенің) жалпы саны;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		Рнм - механикаландыруға жатпайтын еңбек қолымен айналысатын жұмысшылар саны;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		Рпр –жабдықтарды реттеу және БӨА, автомитика және телемеханика құралдарын жөндеу бойынша жұмыстарды орындайтын жұмысшылар саны.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Еңбекті механикаландыру деңгейі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(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Умт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):</a:t>
            </a: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dirty="0" err="1" smtClean="0">
                <a:effectLst/>
                <a:latin typeface="Times New Roman"/>
                <a:ea typeface="Times New Roman"/>
              </a:rPr>
              <a:t>Умт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= 100 *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Тм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/(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Тм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+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Тр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) = 100Тм  / Т, </a:t>
            </a: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мұнда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Тм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–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процесстегі механикаландарылған еңбек уақыты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адам-сағат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;</a:t>
            </a:r>
          </a:p>
          <a:p>
            <a:pPr indent="449580" algn="just">
              <a:spcAft>
                <a:spcPts val="0"/>
              </a:spcAft>
            </a:pPr>
            <a:r>
              <a:rPr lang="ru-RU" dirty="0" err="1" smtClean="0">
                <a:effectLst/>
                <a:latin typeface="Times New Roman"/>
                <a:ea typeface="Times New Roman"/>
              </a:rPr>
              <a:t>Тр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–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процесстегі қол еңбегінің уақыты, адам-сағат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;</a:t>
            </a:r>
          </a:p>
          <a:p>
            <a:pPr indent="449580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Т -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өндірістік процесстік жалпы уақыты, адам-сағат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</a:t>
            </a:r>
          </a:p>
          <a:p>
            <a:pPr indent="449580" algn="just"/>
            <a:r>
              <a:rPr lang="kk-KZ" dirty="0">
                <a:latin typeface="KZ Times New Roman" panose="02020603050405020304" pitchFamily="18" charset="0"/>
              </a:rPr>
              <a:t>Уақыт шығындары хронометраждық бақылаулар мен жұмыс күнінің фотогрфиясы негізінде анықталады.</a:t>
            </a:r>
            <a:endParaRPr lang="ru-RU" dirty="0">
              <a:latin typeface="KZ 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 algn="just">
              <a:spcAft>
                <a:spcPts val="0"/>
              </a:spcAft>
            </a:pPr>
            <a:endParaRPr lang="ru-RU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030108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35</TotalTime>
  <Words>672</Words>
  <Application>Microsoft Office PowerPoint</Application>
  <PresentationFormat>Экран (4:3)</PresentationFormat>
  <Paragraphs>244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Волна</vt:lpstr>
      <vt:lpstr>  4 ЕҢБЕКТІ ЖӘНЕ ЕҢБЕКАҚЫ ҚОРЫН ЖОСПАРЛАУ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ЕҢБЕКТІ ЖӘНЕ ЕҢБЕКАҚЫ ҚОРЫН ЖОСПАРЛАУ</dc:title>
  <dc:creator>Асем Сагидолдина</dc:creator>
  <cp:lastModifiedBy>Асем Сагидолдина</cp:lastModifiedBy>
  <cp:revision>4</cp:revision>
  <dcterms:created xsi:type="dcterms:W3CDTF">2020-01-09T05:39:21Z</dcterms:created>
  <dcterms:modified xsi:type="dcterms:W3CDTF">2020-01-09T06:15:00Z</dcterms:modified>
</cp:coreProperties>
</file>